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75" r:id="rId3"/>
    <p:sldId id="286" r:id="rId4"/>
    <p:sldId id="285" r:id="rId5"/>
    <p:sldId id="28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2" d="100"/>
          <a:sy n="72" d="100"/>
        </p:scale>
        <p:origin x="27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E69D0-E3CF-4E1D-AE01-8963D259A614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8E404-DCF6-4DA5-810A-11ECBF7C6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265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BE3FA3-B511-61E9-6F88-17CF38CCB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5C65F38-83E4-D246-72E9-913846C741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A06D32D-E84F-6262-1849-6D009908C7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38FB5D-4B18-06D7-F73D-A4AEA5E920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351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FF6A1-65F6-2DF7-C100-23A9AD908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867ACB2-0F0A-4537-56EE-E953C16FA7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2B9EBC7-F8CC-B630-51CC-24EC4DF0D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ECC93F-42F9-FC11-A2A7-69B6D3494A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447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5FF0D-2ACD-3C6F-66C6-4CBB656EE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05E6FD-1C09-62FD-37C6-7D49A0842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DB8872-25FE-25DA-E763-73A19A1AE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5B9448-FDAC-20FD-E2EC-069D17A5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377F93-0D94-34E5-5678-B100DD3B9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73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081B7-4F72-EB65-FFD9-CF7459EB0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9AFF3D-0B05-B978-78F1-A88BF17314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734DFD-7D75-21DA-BB4C-E9DFC2084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7D75A0-2A1A-FAF9-7932-997CF2B0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F2DF49-1510-02D5-FE0D-987726337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465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E15D863-EC9B-B058-F56C-BD6D532FC1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0BA1C4-09BE-7D7D-28A8-7144EBF262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2F8A6F-D1DC-7D1D-A070-7BE63015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7E9049-7753-D34D-9045-519F7192A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00F240-087C-3857-63F2-A4C75CDB3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233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FEC93-4AD6-3F5C-4C94-48D2D801C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00BEC1-C8FD-34FD-C01F-C95C84D38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A725CC-2667-959B-C7FD-4970A2D8D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370EC2-285C-B022-A94B-3DD388A8F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87D0E0-58C0-FA17-B8BE-5C694D82F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58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BC182E-C712-28BC-8F8B-87123F5A8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824C80-E8BD-2892-DEE4-01ACE3753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F49D64-B4D7-BA57-3192-83B170627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D58C95-15DC-82A2-E364-62126F6E6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899F5D-89D7-091E-BD92-3D4A43473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459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4A2670-6DD0-E6FA-ACC0-9F884CC9B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6D7DF-8BE3-F090-3D89-7E0DDE666D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FEEFFB-B12A-F0D3-0F9F-513B9D65AA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10DC6B-987E-547A-4516-397356F7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B15E1D-9B49-285A-1F9F-067375535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45992C-6090-E63F-2853-462EA1EC1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903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C5B48-B408-8BA0-220A-0F3FE5964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09D72-FA86-9F7B-8168-1FB5C136C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2C97C2-D5C4-50A7-C9C3-4CC68D8758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17CB6C7-2E4A-F048-0024-EFE4907EAE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1EEA7E2-3DE2-A5F2-3D8C-B3D5F44211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C6861A-FF0C-CB58-A533-632BFAD91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D7506E4-0C72-5E38-61A3-B4EC1AAE4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6AA434F-02BB-0775-F906-72686B0B5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166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F8385-D178-324A-8D01-6EE6412F8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32E2B54-BD18-3BFB-6E63-702AB6B7B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B8D1A8-A490-0843-BC55-E23D799F8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C67632-98B0-5779-7A46-ACC176771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551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127248-D11C-177E-5947-10C68B065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4049E5-BF37-C4FC-7B5D-B3158F572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CC5619-44A2-7207-681A-17BB57182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29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DDD719-4973-B848-5A3A-578BA0158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2E218F-C812-2B21-A09A-9D7FA40B9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883F78-6CDB-C4D7-AD4C-5BC94AFE7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B53EF0-175B-09B7-D84E-6E1E2EE75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C4F282-F1F3-17EE-95EC-A02EE03C4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C55609-80D9-2AE8-34D3-0612B953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141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61BE5-F093-5E61-C992-462A01E13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1F0BEB-BC48-352B-1DD3-46A82603B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344424-9E03-A73E-91EA-3A8422B2A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0709B3-092B-643B-3350-F5091FDE4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67648D-E6CE-14F4-1B6A-ADD9681ED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E9F33B-EBC3-8C3A-AF49-1B4B07A0F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145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081C57-46F5-758E-6D94-EA00CA88D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74A8EF-8E78-4890-CA4D-BF8583089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ED5C45-EBD7-97A9-2550-526B67F71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0CF0BD-782C-4A1B-A2DB-C45452633771}" type="datetimeFigureOut">
              <a:rPr lang="ko-KR" altLang="en-US" smtClean="0"/>
              <a:t>2025-08-30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0BD8FC-9805-74D3-3182-1CE65C1925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1E85E5-4075-536F-ADE4-E066E8B98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02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28E8F6D-6B7A-7E3D-4903-D87D7EEF3A30}"/>
              </a:ext>
            </a:extLst>
          </p:cNvPr>
          <p:cNvSpPr txBox="1"/>
          <p:nvPr/>
        </p:nvSpPr>
        <p:spPr>
          <a:xfrm>
            <a:off x="0" y="550719"/>
            <a:ext cx="434766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사용 무기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부채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컨셉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번개를 다룸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부채의 뼈대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발사하여 피뢰침처럼 활용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스타일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1)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적에게 꽂아 번개를 한곳에 집중 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스타일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2)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자신에게 꽂아 뇌신 모드에 진입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ko-KR" altLang="en-US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80C493-B377-5926-D232-A7A65337A342}"/>
              </a:ext>
            </a:extLst>
          </p:cNvPr>
          <p:cNvSpPr txBox="1"/>
          <p:nvPr/>
        </p:nvSpPr>
        <p:spPr>
          <a:xfrm>
            <a:off x="4805210" y="178579"/>
            <a:ext cx="7330853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컨셉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1)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적에게 꽂아 번개를 한곳에 집중 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없으면 번개가 넓은 범위에 고른 피해를 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있으면 번개가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천뢰침으로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유도되어 피해를 집중함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천뢰침에서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일정 거리 이상 멀어지면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회수되어 돌아옴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번개를 유도하게 되지는 못하지만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자체가 번개의 기운을 머금어 강해진다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번개를 유도하게 되는 범위가 증가하며 번개가 유도될 때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꽂힌 수 만큼 증가된 피해를 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채찍이 번개 치는 소리와 유사함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것을 활용할 수 있을까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번개를 응축하여 부채와 연결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-&gt;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번개를 채찍처럼 휘두르고 그 끝에 부채가 적에게 적중하면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추가 피해를 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번개의 기운을 채찍처럼 응축하여 부채를 채찍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+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호패술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처럼 활용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4BE489-3933-1871-85F2-A3BCF6C65C95}"/>
              </a:ext>
            </a:extLst>
          </p:cNvPr>
          <p:cNvSpPr txBox="1"/>
          <p:nvPr/>
        </p:nvSpPr>
        <p:spPr>
          <a:xfrm>
            <a:off x="4805210" y="3318084"/>
            <a:ext cx="589776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컨셉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2)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자신에게 꽂아 뇌신 모드에 진입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자신에게 꽂아 신체활동을 극대화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공이속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증가 등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한의원에서 맞는 침 처럼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번개가 자신에게 유도되어 자신 주변에 피해를 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(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근접 범위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번개가 자신에게 유도될 때 자신도 피해를 입음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대신 보호막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등이 피해를 대신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맞아줌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자신에게 꽂은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모두 사라지면 뇌신 모드가 해제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스킬 중 일부는 번개를 유도하여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대신 맞추고 증가된 피해를 입힘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스킬 중 일부는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생성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생성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&amp;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소모를 적절히 조절하며 전투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5012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1E29A-515A-60CB-8531-93752517F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인간의 얼굴, 만화 영화, 사람, 의류이(가) 표시된 사진&#10;&#10;자동 생성된 설명">
            <a:extLst>
              <a:ext uri="{FF2B5EF4-FFF2-40B4-BE49-F238E27FC236}">
                <a16:creationId xmlns:a16="http://schemas.microsoft.com/office/drawing/2014/main" id="{67AEB846-DD7F-D061-D957-E0F03440EC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37" b="98"/>
          <a:stretch/>
        </p:blipFill>
        <p:spPr>
          <a:xfrm>
            <a:off x="5902401" y="2002309"/>
            <a:ext cx="6177807" cy="486136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88B0A44-E816-E0AA-4F5D-9467B13449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A54306-454E-E9B8-B99D-56118857E0F5}"/>
              </a:ext>
            </a:extLst>
          </p:cNvPr>
          <p:cNvGrpSpPr/>
          <p:nvPr/>
        </p:nvGrpSpPr>
        <p:grpSpPr>
          <a:xfrm>
            <a:off x="355414" y="1244302"/>
            <a:ext cx="5690592" cy="4618299"/>
            <a:chOff x="355414" y="1518622"/>
            <a:chExt cx="5690592" cy="461829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057612-8222-9F03-BB9E-4CB4CBA60D25}"/>
                </a:ext>
              </a:extLst>
            </p:cNvPr>
            <p:cNvSpPr txBox="1"/>
            <p:nvPr/>
          </p:nvSpPr>
          <p:spPr>
            <a:xfrm>
              <a:off x="355494" y="1518622"/>
              <a:ext cx="5690432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srgbClr val="0C84B4"/>
                    </a:outerShdw>
                  </a:effectLst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전투 시스템</a:t>
              </a:r>
              <a:endParaRPr lang="en-US" altLang="ko-KR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srgbClr val="0C84B4"/>
                  </a:outerShdw>
                </a:effectLst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C75436-DB99-F5FA-1380-F537B13B381F}"/>
                </a:ext>
              </a:extLst>
            </p:cNvPr>
            <p:cNvSpPr txBox="1"/>
            <p:nvPr/>
          </p:nvSpPr>
          <p:spPr>
            <a:xfrm>
              <a:off x="355414" y="2332707"/>
              <a:ext cx="56905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도사</a:t>
              </a:r>
              <a:endParaRPr lang="en-US" altLang="ko-KR" sz="18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7FF4D6-C259-7ACE-BB64-51E678E3A21B}"/>
                </a:ext>
              </a:extLst>
            </p:cNvPr>
            <p:cNvSpPr txBox="1"/>
            <p:nvPr/>
          </p:nvSpPr>
          <p:spPr>
            <a:xfrm>
              <a:off x="2369110" y="5829144"/>
              <a:ext cx="1663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홍진선</a:t>
              </a:r>
              <a:endParaRPr lang="en-US" altLang="ko-KR" sz="14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D1EBE0A-39B8-1ABD-A33A-91625C520239}"/>
                </a:ext>
              </a:extLst>
            </p:cNvPr>
            <p:cNvGrpSpPr/>
            <p:nvPr/>
          </p:nvGrpSpPr>
          <p:grpSpPr>
            <a:xfrm>
              <a:off x="1291998" y="2198179"/>
              <a:ext cx="3817425" cy="132080"/>
              <a:chOff x="1221935" y="2180573"/>
              <a:chExt cx="3817425" cy="13208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1E65921-D0AE-70DE-AD3B-3D15B4CE01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3817425" cy="0"/>
              </a:xfrm>
              <a:prstGeom prst="line">
                <a:avLst/>
              </a:prstGeom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다이아몬드 28">
                <a:extLst>
                  <a:ext uri="{FF2B5EF4-FFF2-40B4-BE49-F238E27FC236}">
                    <a16:creationId xmlns:a16="http://schemas.microsoft.com/office/drawing/2014/main" id="{438967C4-4830-3B21-7066-24487D04EB9A}"/>
                  </a:ext>
                </a:extLst>
              </p:cNvPr>
              <p:cNvSpPr/>
              <p:nvPr/>
            </p:nvSpPr>
            <p:spPr>
              <a:xfrm>
                <a:off x="3064607" y="2180573"/>
                <a:ext cx="132080" cy="132080"/>
              </a:xfrm>
              <a:prstGeom prst="diamond">
                <a:avLst/>
              </a:prstGeom>
              <a:solidFill>
                <a:srgbClr val="0B76A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1044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A03E4-4D12-B8CD-A041-9CA1CCF26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69EC32-D0C3-1016-BA0E-945EDA699FC2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4AF4-5B63-B216-A5E9-6315E0D1B768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60F8D-6C6F-8541-464C-9949CD86F2E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기획 의도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D1DDA64-5C9B-4ED7-1880-B9CD080D522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0268B025-6BA7-84EE-8718-EB73301E3D7E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214CAB4B-4808-B98A-7F5F-A3F8DB97D1A7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52B33A9-9069-724C-320A-91978EBD17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90169225-DB5D-875F-1CE9-6F7CD8B84024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AF57255A-02C6-1A8C-53B4-131347716BF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719104AC-DF2C-071F-BCF0-D7F32A30CD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8CB8B45F-C340-A85C-2087-B5004A03E138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55CE52B-82BA-6F6A-81F1-7343B06EFA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8207D59B-BEA8-8AE4-5DF9-4924DBA04E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FE0972F3-C11D-0C67-40A9-C0E8032EAF8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FE56CFC-40FE-F14D-5F12-C23E857471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BDF1FA4-A818-90C2-700B-6F9D83859A7C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736712-8424-7985-581C-32A75A213E2B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76069E8-1ABE-9A9E-F34B-4302AC544C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1A09E04-0A7C-4F93-4DC5-72CF5F0B7D8C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2714A2A-89C3-1655-8F1D-86FE8F599BE3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2596B424-81AF-2B16-A437-F77B0668B426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9FB5FE1F-8292-9D9B-A678-5ADCDC022D9C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19F49A4F-5830-B37B-3D66-9FE8143C595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457CBB10-1C93-63AA-2AD6-41581D6CE6C9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E0EA5A96-59DA-EBBA-A0A0-06B040057B91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969320-64B7-931C-E39C-F58926329778}"/>
              </a:ext>
            </a:extLst>
          </p:cNvPr>
          <p:cNvGrpSpPr/>
          <p:nvPr/>
        </p:nvGrpSpPr>
        <p:grpSpPr>
          <a:xfrm>
            <a:off x="605489" y="1247407"/>
            <a:ext cx="3205687" cy="1765720"/>
            <a:chOff x="6322226" y="3924647"/>
            <a:chExt cx="3205687" cy="176572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72A3651D-33AA-2000-44AE-7B11D0D47972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E9A2133-7436-C869-29D9-C940626DB36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높은 조작 난이도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DAFDEED-7B64-8308-63C5-C4F3A991536F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5BC47CD7-0692-0865-36B6-8C94D5141AE2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9387DD0-2337-9590-890D-1D27CB016C33}"/>
                  </a:ext>
                </a:extLst>
              </p:cNvPr>
              <p:cNvSpPr txBox="1"/>
              <p:nvPr/>
            </p:nvSpPr>
            <p:spPr>
              <a:xfrm>
                <a:off x="6859714" y="4740967"/>
                <a:ext cx="213071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보호막 유지 및 거리 조절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숙련도에 따른 성능 편차가 큰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4A21BFD-9B2B-0698-A630-EFDCFDD5E58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FDE1ED2B-AAF4-DDC2-225B-87B02829A668}"/>
              </a:ext>
            </a:extLst>
          </p:cNvPr>
          <p:cNvGrpSpPr/>
          <p:nvPr/>
        </p:nvGrpSpPr>
        <p:grpSpPr>
          <a:xfrm>
            <a:off x="8348706" y="1788465"/>
            <a:ext cx="3223077" cy="3603114"/>
            <a:chOff x="7988262" y="1669516"/>
            <a:chExt cx="3223077" cy="3603114"/>
          </a:xfrm>
        </p:grpSpPr>
        <p:pic>
          <p:nvPicPr>
            <p:cNvPr id="74" name="Picture 2">
              <a:extLst>
                <a:ext uri="{FF2B5EF4-FFF2-40B4-BE49-F238E27FC236}">
                  <a16:creationId xmlns:a16="http://schemas.microsoft.com/office/drawing/2014/main" id="{15C83A57-A229-2AA2-0E0C-B5A410DBBB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549"/>
            <a:stretch/>
          </p:blipFill>
          <p:spPr bwMode="auto">
            <a:xfrm>
              <a:off x="7988262" y="1669516"/>
              <a:ext cx="3223077" cy="3299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4AEA8F4E-AECA-20A4-C49E-28B8B02F5F56}"/>
                </a:ext>
              </a:extLst>
            </p:cNvPr>
            <p:cNvGrpSpPr/>
            <p:nvPr/>
          </p:nvGrpSpPr>
          <p:grpSpPr>
            <a:xfrm>
              <a:off x="8900824" y="5057186"/>
              <a:ext cx="1108572" cy="215444"/>
              <a:chOff x="8851128" y="3127986"/>
              <a:chExt cx="1108572" cy="215444"/>
            </a:xfrm>
          </p:grpSpPr>
          <p:sp>
            <p:nvSpPr>
              <p:cNvPr id="76" name="이등변 삼각형 75">
                <a:extLst>
                  <a:ext uri="{FF2B5EF4-FFF2-40B4-BE49-F238E27FC236}">
                    <a16:creationId xmlns:a16="http://schemas.microsoft.com/office/drawing/2014/main" id="{890D4FDE-F08F-54D0-665F-D7CD6B906852}"/>
                  </a:ext>
                </a:extLst>
              </p:cNvPr>
              <p:cNvSpPr/>
              <p:nvPr/>
            </p:nvSpPr>
            <p:spPr>
              <a:xfrm>
                <a:off x="8851128" y="3190057"/>
                <a:ext cx="105910" cy="91302"/>
              </a:xfrm>
              <a:prstGeom prst="triangle">
                <a:avLst/>
              </a:prstGeom>
              <a:solidFill>
                <a:srgbClr val="0B76A0"/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709AEF1-2ADF-9812-84A4-B8689868FF8B}"/>
                  </a:ext>
                </a:extLst>
              </p:cNvPr>
              <p:cNvSpPr txBox="1"/>
              <p:nvPr/>
            </p:nvSpPr>
            <p:spPr>
              <a:xfrm>
                <a:off x="8960709" y="3127986"/>
                <a:ext cx="99899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800" dirty="0">
                    <a:latin typeface="+mn-ea"/>
                  </a:rPr>
                  <a:t>‘</a:t>
                </a:r>
                <a:r>
                  <a:rPr lang="ko-KR" altLang="en-US" sz="800" dirty="0" err="1">
                    <a:latin typeface="+mn-ea"/>
                  </a:rPr>
                  <a:t>한량무</a:t>
                </a:r>
                <a:r>
                  <a:rPr lang="en-US" altLang="ko-KR" sz="800" dirty="0">
                    <a:latin typeface="+mn-ea"/>
                  </a:rPr>
                  <a:t>’ </a:t>
                </a:r>
                <a:r>
                  <a:rPr lang="ko-KR" altLang="en-US" sz="800" dirty="0">
                    <a:latin typeface="+mn-ea"/>
                  </a:rPr>
                  <a:t>예시 이미지</a:t>
                </a:r>
                <a:endParaRPr lang="en-US" altLang="ko-KR" sz="800" dirty="0">
                  <a:latin typeface="+mn-ea"/>
                </a:endParaRPr>
              </a:p>
            </p:txBody>
          </p:sp>
        </p:grp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B2D75F7E-1484-191D-B4AA-682113907CC5}"/>
              </a:ext>
            </a:extLst>
          </p:cNvPr>
          <p:cNvGrpSpPr/>
          <p:nvPr/>
        </p:nvGrpSpPr>
        <p:grpSpPr>
          <a:xfrm>
            <a:off x="4404306" y="1247407"/>
            <a:ext cx="3205687" cy="1765720"/>
            <a:chOff x="6322226" y="3924647"/>
            <a:chExt cx="3205687" cy="176572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B58D9F5C-DD27-412A-AC91-1B14FE9DD443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41DCE26-BEB9-F017-1097-ADE0D188983C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번개 유도</a:t>
              </a:r>
            </a:p>
          </p:txBody>
        </p: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5372C319-581C-F354-9BE1-ECFE490D65CE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3252A51A-7F63-9CF8-C38C-E710B87361E4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BDED892-2ABE-A475-0779-24781E887BAB}"/>
                  </a:ext>
                </a:extLst>
              </p:cNvPr>
              <p:cNvSpPr txBox="1"/>
              <p:nvPr/>
            </p:nvSpPr>
            <p:spPr>
              <a:xfrm>
                <a:off x="6803608" y="4740967"/>
                <a:ext cx="2242922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다루는 마법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유도하며 한 곳에 공격을 집중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0" name="다이아몬드 89">
              <a:extLst>
                <a:ext uri="{FF2B5EF4-FFF2-40B4-BE49-F238E27FC236}">
                  <a16:creationId xmlns:a16="http://schemas.microsoft.com/office/drawing/2014/main" id="{00EF8EF3-062F-DEA8-7CDE-AC3AF4A6034D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2586E4D-A647-65DF-A4E2-A2EA380BD4A7}"/>
              </a:ext>
            </a:extLst>
          </p:cNvPr>
          <p:cNvGrpSpPr/>
          <p:nvPr/>
        </p:nvGrpSpPr>
        <p:grpSpPr>
          <a:xfrm>
            <a:off x="605489" y="3653717"/>
            <a:ext cx="3205687" cy="1765720"/>
            <a:chOff x="6322226" y="3924647"/>
            <a:chExt cx="3205687" cy="1765720"/>
          </a:xfrm>
        </p:grpSpPr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F2030519-51FC-34F2-3A77-E8FE6867FF44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6F433BB-045B-28A6-BF1B-57D82FD0E490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방어 무시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DF5A3D3A-985D-4B7D-533D-AB96E71E269C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C1717178-A984-3929-4762-12E0A5DD9BCC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96EF2173-9E08-96A4-6E3D-D6A520DBC3DD}"/>
                  </a:ext>
                </a:extLst>
              </p:cNvPr>
              <p:cNvSpPr txBox="1"/>
              <p:nvPr/>
            </p:nvSpPr>
            <p:spPr>
              <a:xfrm>
                <a:off x="6620866" y="4740967"/>
                <a:ext cx="2608406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방어력의 일부를 무시하는 번개 속성 공격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방어력이 높은 적을 상대로 효율이 좋은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7" name="다이아몬드 96">
              <a:extLst>
                <a:ext uri="{FF2B5EF4-FFF2-40B4-BE49-F238E27FC236}">
                  <a16:creationId xmlns:a16="http://schemas.microsoft.com/office/drawing/2014/main" id="{BB370E7C-7416-7DEB-508F-CBC8F596C973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5D86C8DD-CA68-CBD9-5974-EDBF4860F12F}"/>
              </a:ext>
            </a:extLst>
          </p:cNvPr>
          <p:cNvGrpSpPr/>
          <p:nvPr/>
        </p:nvGrpSpPr>
        <p:grpSpPr>
          <a:xfrm>
            <a:off x="4404306" y="3653717"/>
            <a:ext cx="3205687" cy="1765720"/>
            <a:chOff x="6322226" y="3924647"/>
            <a:chExt cx="3205687" cy="1765720"/>
          </a:xfrm>
        </p:grpSpPr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A08216F9-CE0D-9B1C-A58A-55DA60B56F9D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7C446EA-9F6F-5E80-04BD-FF8B077B4A7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한국의 전통적인 멋</a:t>
              </a:r>
            </a:p>
          </p:txBody>
        </p:sp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7248323D-E413-495A-B22C-222FBF447966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353E209D-6D8A-7D49-4912-E30B2AD1B11F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D04BC629-A5AB-23FF-EB4A-8C1379E7164F}"/>
                  </a:ext>
                </a:extLst>
              </p:cNvPr>
              <p:cNvSpPr txBox="1"/>
              <p:nvPr/>
            </p:nvSpPr>
            <p:spPr>
              <a:xfrm>
                <a:off x="6808417" y="4740967"/>
                <a:ext cx="2233304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풍류를 즐기는 조선시대 선비 컨셉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한량무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’, ‘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학창의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에서 아이디어 획득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109" name="다이아몬드 108">
              <a:extLst>
                <a:ext uri="{FF2B5EF4-FFF2-40B4-BE49-F238E27FC236}">
                  <a16:creationId xmlns:a16="http://schemas.microsoft.com/office/drawing/2014/main" id="{930C6149-BA9D-6786-6B98-77383A01A85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B2751F-A54B-119B-E6A7-C72856D0805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16A5560-8EDF-18C5-8AE3-1AE1E9C0CE31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21BA51E-88CE-1A29-67C6-835D0BD7B21B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29C14E7E-F339-E0B2-2599-E7A321CB145E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6949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E7958-F745-937C-740D-C5D28DA82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B0C05D76-C6A1-98AE-99E9-767A43D6C69F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0F0349-D43E-218B-220E-8CFF816618C1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전투의 방향성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311C5E1-A707-4EAF-2FAE-36B3887FBDF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D8BF8250-3B8C-5787-BB28-370A26C46448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6BD7C54E-C9D7-8138-B89E-0B6A4ECCA25D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FE607F2-A090-82C4-EF6A-566825E6E1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DFD0FEF1-7A78-075A-4D77-D23DFD601FC1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F3C88CA5-7803-22B8-E79B-840DBD9E6B87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8B0F9AAE-CF0A-0A2F-B0C1-CB042B08C5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4E2BD83-FBC6-E722-2AE9-7E842B6A732B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9956F036-36E1-D882-2AF5-33B16831D5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DEF6AF1-231C-2A23-38F4-6AA708B348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8522CA4B-C3A7-35C7-0A6B-1D814B21E3A4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775A7F5A-73F4-FFE9-FAF5-0BE87E2B21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9E305D0-82F2-0A48-F3F5-0BB0873B0EC9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C89AF8-F012-C935-A297-01FFFAD7F079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AF3A693-319A-62E6-0E48-7364B2206E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2A3815E-370E-A444-F211-C6E99A43CDD5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888FD5E-88B7-986D-89AD-C6208D9A820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A754048A-EDF7-8FFD-C344-319741DBF60F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1E9BA2EF-3984-AD08-127C-247666849FE7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7FC049A9-37F7-6734-3729-538B5DCF1F69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0137C1A0-FB6C-9369-E330-6F670D24503A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3E9A3DCF-536C-CDC3-EE3C-1721698968B0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19F56A5-FC29-0708-F6EC-4DAD98E063DA}"/>
              </a:ext>
            </a:extLst>
          </p:cNvPr>
          <p:cNvGraphicFramePr>
            <a:graphicFrameLocks noGrp="1"/>
          </p:cNvGraphicFramePr>
          <p:nvPr/>
        </p:nvGraphicFramePr>
        <p:xfrm>
          <a:off x="1207915" y="1136090"/>
          <a:ext cx="9776170" cy="3056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9180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993913">
                  <a:extLst>
                    <a:ext uri="{9D8B030D-6E8A-4147-A177-3AD203B41FA5}">
                      <a16:colId xmlns:a16="http://schemas.microsoft.com/office/drawing/2014/main" val="2184986852"/>
                    </a:ext>
                  </a:extLst>
                </a:gridCol>
                <a:gridCol w="4611757">
                  <a:extLst>
                    <a:ext uri="{9D8B030D-6E8A-4147-A177-3AD203B41FA5}">
                      <a16:colId xmlns:a16="http://schemas.microsoft.com/office/drawing/2014/main" val="920348982"/>
                    </a:ext>
                  </a:extLst>
                </a:gridCol>
                <a:gridCol w="3478695">
                  <a:extLst>
                    <a:ext uri="{9D8B030D-6E8A-4147-A177-3AD203B41FA5}">
                      <a16:colId xmlns:a16="http://schemas.microsoft.com/office/drawing/2014/main" val="198668316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키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dirty="0" err="1">
                          <a:effectLst/>
                          <a:latin typeface="+mn-ea"/>
                          <a:ea typeface="+mn-ea"/>
                        </a:rPr>
                        <a:t>스위칭</a:t>
                      </a:r>
                      <a:b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R" sz="1000" dirty="0">
                          <a:effectLst/>
                          <a:latin typeface="+mn-ea"/>
                          <a:ea typeface="+mn-ea"/>
                        </a:rPr>
                        <a:t>스킬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마다 주변의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랜덤한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적에게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(10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지속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)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부채의 부족한 지속 피해를 보완하는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A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보호막과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형성합니다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이후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발사하여 번개를 유도합니다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* </a:t>
                      </a:r>
                      <a:r>
                        <a:rPr lang="ko-KR" altLang="en-US" sz="900" dirty="0" err="1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 보호막이 파괴되거나 적과의 거리가 멀어지면 사라집니다</a:t>
                      </a: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900" dirty="0">
                        <a:solidFill>
                          <a:srgbClr val="0B76A0"/>
                        </a:solidFill>
                        <a:effectLst/>
                        <a:latin typeface="페이퍼로지 4 Regular" pitchFamily="2" charset="-127"/>
                        <a:ea typeface="페이퍼로지 4 Regular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다른 스킬들의 피해를 한 곳에 집중하는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조작 난이도를 높이는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S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정면으로 번개를 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번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1:1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특화 전투의 컨셉을 극대화하는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D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해당 지점에 거대한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한 방이 강력한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F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천천히 세 걸음 걸으며 걸음마다 번개를 사방으로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무기의 컨셉을 가장 확실하게 보여주는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B2C943D-73C7-1E79-CF89-0769F80BA557}"/>
              </a:ext>
            </a:extLst>
          </p:cNvPr>
          <p:cNvSpPr txBox="1"/>
          <p:nvPr/>
        </p:nvSpPr>
        <p:spPr>
          <a:xfrm>
            <a:off x="1207915" y="5202554"/>
            <a:ext cx="9776169" cy="680312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ko-KR" altLang="en-US" sz="1200" dirty="0"/>
              <a:t>부채는 </a:t>
            </a:r>
            <a:r>
              <a:rPr lang="ko-KR" altLang="en-US" sz="1200" dirty="0">
                <a:solidFill>
                  <a:srgbClr val="FF0000"/>
                </a:solidFill>
              </a:rPr>
              <a:t>피해를 한 곳에 집중</a:t>
            </a:r>
            <a:r>
              <a:rPr lang="ko-KR" altLang="en-US" sz="1200" dirty="0"/>
              <a:t>시키기 위해 </a:t>
            </a:r>
            <a:r>
              <a:rPr lang="ko-KR" altLang="en-US" sz="1200" dirty="0">
                <a:solidFill>
                  <a:srgbClr val="FF0000"/>
                </a:solidFill>
              </a:rPr>
              <a:t>적에게 근접</a:t>
            </a:r>
            <a:r>
              <a:rPr lang="ko-KR" altLang="en-US" sz="1200" dirty="0"/>
              <a:t>하며 </a:t>
            </a:r>
            <a:r>
              <a:rPr lang="ko-KR" altLang="en-US" sz="1200" dirty="0">
                <a:solidFill>
                  <a:srgbClr val="FF0000"/>
                </a:solidFill>
              </a:rPr>
              <a:t>보호막을 유지</a:t>
            </a:r>
            <a:r>
              <a:rPr lang="ko-KR" altLang="en-US" sz="1200" dirty="0"/>
              <a:t>하는 전투를 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36A11AF3-B0C2-256E-146C-03CC9C2E595C}"/>
              </a:ext>
            </a:extLst>
          </p:cNvPr>
          <p:cNvSpPr/>
          <p:nvPr/>
        </p:nvSpPr>
        <p:spPr>
          <a:xfrm>
            <a:off x="5957055" y="4417170"/>
            <a:ext cx="277890" cy="561023"/>
          </a:xfrm>
          <a:prstGeom prst="downArrow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6C946-1898-0026-4AE0-731941252E5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E59B67-E4AA-8752-1DBF-AD581D309D9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47318CD-CC65-0DB6-D0FB-492328B2AAAC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4B15AFB-8681-AFF1-26AC-C44831FDA2D3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3DA1B0CF-B7CD-99AC-0D93-04D462A93DA1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240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의류, 인간의 얼굴, 사람, 페인팅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627317D-8E7B-BA11-3901-600D8FB52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102" y="1870364"/>
            <a:ext cx="2639291" cy="3958936"/>
          </a:xfrm>
          <a:prstGeom prst="rect">
            <a:avLst/>
          </a:prstGeom>
        </p:spPr>
      </p:pic>
      <p:pic>
        <p:nvPicPr>
          <p:cNvPr id="5" name="그림 4" descr="모자, 의류, 스케치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FC3AB42-1E3E-05E3-2F7A-FBC7F7447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573" y="1870363"/>
            <a:ext cx="2639291" cy="395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22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454</Words>
  <Application>Microsoft Office PowerPoint</Application>
  <PresentationFormat>와이드스크린</PresentationFormat>
  <Paragraphs>92</Paragraphs>
  <Slides>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4" baseType="lpstr">
      <vt:lpstr>Pretendard</vt:lpstr>
      <vt:lpstr>Arial</vt:lpstr>
      <vt:lpstr>Wingdings</vt:lpstr>
      <vt:lpstr>맑은 고딕</vt:lpstr>
      <vt:lpstr>페이퍼로지 4 Regular</vt:lpstr>
      <vt:lpstr>페이퍼로지 5 Medium</vt:lpstr>
      <vt:lpstr>페이퍼로지 6 SemiBold</vt:lpstr>
      <vt:lpstr>페이퍼로지 7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4</cp:revision>
  <dcterms:created xsi:type="dcterms:W3CDTF">2025-08-30T09:28:31Z</dcterms:created>
  <dcterms:modified xsi:type="dcterms:W3CDTF">2025-08-30T11:52:45Z</dcterms:modified>
</cp:coreProperties>
</file>

<file path=docProps/thumbnail.jpeg>
</file>